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71" r:id="rId6"/>
    <p:sldId id="272" r:id="rId7"/>
    <p:sldId id="268" r:id="rId8"/>
    <p:sldId id="269" r:id="rId9"/>
    <p:sldId id="270" r:id="rId10"/>
    <p:sldId id="258" r:id="rId11"/>
    <p:sldId id="259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571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802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559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282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83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33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075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321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658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942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1601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768E9-F980-4AAD-9B35-E5CEBCE3081E}" type="datetimeFigureOut">
              <a:rPr lang="th-TH" smtClean="0"/>
              <a:t>17/05/64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78B4-F294-4ECB-90FE-0C69D619BD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639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575" y="-163959"/>
            <a:ext cx="9289032" cy="7920879"/>
          </a:xfrm>
        </p:spPr>
        <p:txBody>
          <a:bodyPr>
            <a:normAutofit fontScale="90000"/>
          </a:bodyPr>
          <a:lstStyle/>
          <a:p>
            <a:pPr algn="l"/>
            <a:r>
              <a:rPr lang="th-TH" sz="3600" b="1" dirty="0" smtClean="0"/>
              <a:t>                    </a:t>
            </a:r>
            <a:br>
              <a:rPr lang="th-TH" sz="3600" b="1" dirty="0" smtClean="0"/>
            </a:br>
            <a:r>
              <a:rPr lang="th-TH" sz="2800" b="1" dirty="0" smtClean="0"/>
              <a:t/>
            </a:r>
            <a:br>
              <a:rPr lang="th-TH" sz="2800" b="1" dirty="0" smtClean="0"/>
            </a:br>
            <a:r>
              <a:rPr lang="th-TH" sz="2800" b="1" dirty="0" smtClean="0"/>
              <a:t/>
            </a:r>
            <a:br>
              <a:rPr lang="th-TH" sz="2800" b="1" dirty="0" smtClean="0"/>
            </a:br>
            <a:r>
              <a:rPr lang="th-TH" sz="2800" b="1" i="1" u="sng" dirty="0" smtClean="0">
                <a:solidFill>
                  <a:srgbClr val="FF0000"/>
                </a:solidFill>
              </a:rPr>
              <a:t>คุณสมบัติ</a:t>
            </a:r>
            <a:r>
              <a:rPr lang="th-TH" sz="2800" b="1" dirty="0" smtClean="0"/>
              <a:t>    1  มีสัญชาติไทย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2  ชนกลุ่มน้อยอพยพเข้ามาอาศัยในไทย ฯ มีบัตรประจำตัวคนซึ่งไม่มีสัญชาติ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ไทยเลขหลักแรกขึ้นต้นด้วย 6  หรือ 7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3  บุคคลที่ไม่มีสถานะทางทะเบียน ฯ รอการส่งกลับ  บัตรประจำตัวคนซึ่งไม่มี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    สัญชาติไทย  เลขหลักแรกขึ้นต้นด้วย  0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4  อายุไม่ต่ำกว่า  15  ปี  และไม่เกิน 65 ปี บริบูรณ์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5  ไม่เป็น ผู้ประกันตน ม 33  และ  ม 39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6  ไม่เป็นเจ้าหน้าที่ของรัฐ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7  ไม่เป็นผู้พิการทางสมองและสติปัญญา	</a:t>
            </a:r>
            <a:br>
              <a:rPr lang="th-TH" sz="2800" b="1" dirty="0" smtClean="0"/>
            </a:br>
            <a:r>
              <a:rPr lang="th-TH" sz="2800" b="1" i="1" u="sng" dirty="0" smtClean="0">
                <a:solidFill>
                  <a:srgbClr val="00B050"/>
                </a:solidFill>
              </a:rPr>
              <a:t>หลักฐาน</a:t>
            </a:r>
            <a:r>
              <a:rPr lang="th-TH" sz="2800" b="1" i="1" dirty="0" smtClean="0">
                <a:solidFill>
                  <a:srgbClr val="00B050"/>
                </a:solidFill>
              </a:rPr>
              <a:t> </a:t>
            </a:r>
            <a:r>
              <a:rPr lang="th-TH" sz="2800" b="1" dirty="0" smtClean="0"/>
              <a:t>     1  บัตรประชาชน</a:t>
            </a:r>
            <a:br>
              <a:rPr lang="th-TH" sz="2800" b="1" dirty="0" smtClean="0"/>
            </a:br>
            <a:r>
              <a:rPr lang="th-TH" sz="2800" b="1" dirty="0"/>
              <a:t> </a:t>
            </a:r>
            <a:r>
              <a:rPr lang="th-TH" sz="2800" b="1" dirty="0" smtClean="0"/>
              <a:t>                   2  แบบคำขอเป็นผู้ประกันตน มาตรา  40  (</a:t>
            </a:r>
            <a:r>
              <a:rPr lang="th-TH" sz="2800" b="1" dirty="0" err="1" smtClean="0"/>
              <a:t>สปส</a:t>
            </a:r>
            <a:r>
              <a:rPr lang="th-TH" sz="2800" b="1" dirty="0" smtClean="0"/>
              <a:t> 1-40)</a:t>
            </a:r>
            <a:br>
              <a:rPr lang="th-TH" sz="2800" b="1" dirty="0" smtClean="0"/>
            </a:br>
            <a:r>
              <a:rPr lang="th-TH" sz="2800" b="1" i="1" u="sng" dirty="0" smtClean="0">
                <a:solidFill>
                  <a:schemeClr val="accent1">
                    <a:lumMod val="50000"/>
                  </a:schemeClr>
                </a:solidFill>
              </a:rPr>
              <a:t>สถานที่สมัคร</a:t>
            </a:r>
            <a:r>
              <a:rPr lang="th-TH" sz="2800" b="1" i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th-TH" sz="2800" b="1" dirty="0" smtClean="0"/>
              <a:t>1  </a:t>
            </a:r>
            <a:r>
              <a:rPr lang="th-TH" sz="2800" b="1" dirty="0" err="1" smtClean="0"/>
              <a:t>เวป</a:t>
            </a:r>
            <a:r>
              <a:rPr lang="th-TH" sz="2800" b="1" dirty="0" smtClean="0"/>
              <a:t>ไซด์ </a:t>
            </a:r>
            <a:r>
              <a:rPr lang="en-US" sz="2200" b="1" dirty="0" smtClean="0"/>
              <a:t>www.sso.go.th</a:t>
            </a:r>
            <a:r>
              <a:rPr lang="th-TH" sz="2200" b="1" dirty="0" smtClean="0"/>
              <a:t> </a:t>
            </a:r>
            <a:br>
              <a:rPr lang="th-TH" sz="2200" b="1" dirty="0" smtClean="0"/>
            </a:br>
            <a:r>
              <a:rPr lang="th-TH" sz="2200" b="1" dirty="0"/>
              <a:t> </a:t>
            </a:r>
            <a:r>
              <a:rPr lang="th-TH" sz="2200" b="1" dirty="0" smtClean="0"/>
              <a:t>                              </a:t>
            </a:r>
            <a:r>
              <a:rPr lang="th-TH" sz="2700" b="1" dirty="0" smtClean="0"/>
              <a:t>2  สำนักงานประกันสังคมทุกแห่ง</a:t>
            </a:r>
            <a:r>
              <a:rPr lang="th-TH" sz="2200" b="1" dirty="0" smtClean="0"/>
              <a:t/>
            </a:r>
            <a:br>
              <a:rPr lang="th-TH" sz="2200" b="1" dirty="0" smtClean="0"/>
            </a:br>
            <a:r>
              <a:rPr lang="th-TH" sz="2200" b="1" dirty="0"/>
              <a:t> </a:t>
            </a:r>
            <a:r>
              <a:rPr lang="th-TH" sz="2200" b="1" dirty="0" smtClean="0"/>
              <a:t>                              </a:t>
            </a:r>
            <a:r>
              <a:rPr lang="th-TH" sz="2700" b="1" dirty="0" smtClean="0"/>
              <a:t>3  ร้านสะดวกซื้อ  (</a:t>
            </a:r>
            <a:r>
              <a:rPr lang="th-TH" sz="2700" b="1" dirty="0" err="1" smtClean="0"/>
              <a:t>เซเว่นอีเลฟเว่น</a:t>
            </a:r>
            <a:r>
              <a:rPr lang="th-TH" sz="2700" b="1" dirty="0" smtClean="0"/>
              <a:t> /</a:t>
            </a:r>
            <a:r>
              <a:rPr lang="th-TH" sz="2700" b="1" dirty="0" err="1" smtClean="0"/>
              <a:t>เทส</a:t>
            </a:r>
            <a:r>
              <a:rPr lang="th-TH" sz="2700" b="1" dirty="0" smtClean="0"/>
              <a:t>โก้โลตัส)	</a:t>
            </a:r>
            <a:br>
              <a:rPr lang="th-TH" sz="2700" b="1" dirty="0" smtClean="0"/>
            </a:br>
            <a:r>
              <a:rPr lang="th-TH" sz="2800" b="1" dirty="0" smtClean="0"/>
              <a:t/>
            </a:r>
            <a:br>
              <a:rPr lang="th-TH" sz="2800" b="1" dirty="0" smtClean="0"/>
            </a:br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/>
              <a:t> 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 flipV="1">
            <a:off x="1413381" y="7173416"/>
            <a:ext cx="6400800" cy="72008"/>
          </a:xfrm>
        </p:spPr>
        <p:txBody>
          <a:bodyPr>
            <a:normAutofit fontScale="25000" lnSpcReduction="20000"/>
          </a:bodyPr>
          <a:lstStyle/>
          <a:p>
            <a:endParaRPr lang="th-TH"/>
          </a:p>
        </p:txBody>
      </p:sp>
      <p:pic>
        <p:nvPicPr>
          <p:cNvPr id="1026" name="Picture 2" descr="C:\Users\win7\Desktop\FoodPan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36912"/>
            <a:ext cx="1512168" cy="115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win7\Desktop\piccdddddddddd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724" y="3626345"/>
            <a:ext cx="4191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win7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20689"/>
            <a:ext cx="180020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260648"/>
            <a:ext cx="612068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 smtClean="0"/>
              <a:t>ความคุ้มครองประกันสังคม มาตรา  40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1876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1356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67544" y="6828866"/>
            <a:ext cx="8229600" cy="731837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607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6858000"/>
            <a:ext cx="8229600" cy="459432"/>
          </a:xfrm>
        </p:spPr>
        <p:txBody>
          <a:bodyPr>
            <a:normAutofit fontScale="90000"/>
          </a:bodyPr>
          <a:lstStyle/>
          <a:p>
            <a:pPr algn="l"/>
            <a:r>
              <a:rPr lang="th-TH" smtClean="0"/>
              <a:t>4-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858000"/>
            <a:ext cx="8229600" cy="243408"/>
          </a:xfrm>
        </p:spPr>
        <p:txBody>
          <a:bodyPr>
            <a:normAutofit fontScale="32500" lnSpcReduction="20000"/>
          </a:bodyPr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691952" y="494955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05906"/>
            <a:ext cx="5256584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ทางเลือกที่ 1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(70 บ/เดือน  คุ้มครอง 3 กรณี)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112" y="1429054"/>
            <a:ext cx="2496292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FF00"/>
                </a:solidFill>
              </a:rPr>
              <a:t>กรณีประสบอันตรายหรือเจ็บป่วย</a:t>
            </a:r>
            <a:endParaRPr lang="th-TH" sz="24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290454"/>
            <a:ext cx="172819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จ่ายเงินแล้ว 3 ใน 4 เดือนก่อนเดือนเจ็บป่วย</a:t>
            </a:r>
            <a:endParaRPr lang="th-TH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45447" y="548681"/>
            <a:ext cx="3598554" cy="24314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       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000" b="1" dirty="0" smtClean="0"/>
              <a:t>**</a:t>
            </a:r>
            <a:r>
              <a:rPr lang="th-TH" sz="1800" b="1" dirty="0" smtClean="0"/>
              <a:t>นอนรักษาตัวเป็นผู้ป่วยใน 1 วันขึ้นไปได้เงินขาด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รายได้วันละ 300 บาท</a:t>
            </a:r>
          </a:p>
          <a:p>
            <a:r>
              <a:rPr lang="th-TH" sz="1800" b="1" dirty="0" smtClean="0"/>
              <a:t>**ไม่นอนแต่แพทย์สั่งหยุดพักรักษาตัว  3 วันขึ้นไป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ได้เงินขาดรายได้วันละ  200 บาท  (รวมกันไม่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เกิน 30 วัน/ปี)</a:t>
            </a:r>
          </a:p>
          <a:p>
            <a:r>
              <a:rPr lang="th-TH" sz="1800" b="1" dirty="0" smtClean="0"/>
              <a:t>** ไปพบแพทย์ ไม่มีความเห็นให้หยุดพัก จ่ายครั้ง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ละ 50  บาท ไม่เกิน 3ครั้ง/ปี</a:t>
            </a:r>
            <a:endParaRPr lang="th-TH" sz="1800" b="1" dirty="0"/>
          </a:p>
        </p:txBody>
      </p:sp>
      <p:sp>
        <p:nvSpPr>
          <p:cNvPr id="12" name="ลูกศรขวา 11"/>
          <p:cNvSpPr/>
          <p:nvPr/>
        </p:nvSpPr>
        <p:spPr>
          <a:xfrm>
            <a:off x="2768114" y="158015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ขวา 12"/>
          <p:cNvSpPr/>
          <p:nvPr/>
        </p:nvSpPr>
        <p:spPr>
          <a:xfrm>
            <a:off x="5134468" y="158015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>
            <a:off x="1763688" y="980728"/>
            <a:ext cx="288032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166112" y="3420566"/>
            <a:ext cx="1669584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กรณีทุพพลภาพ</a:t>
            </a:r>
            <a:endParaRPr lang="th-TH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1911" y="3140968"/>
            <a:ext cx="319058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dirty="0" smtClean="0"/>
              <a:t>            </a:t>
            </a:r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1800" b="1" dirty="0" smtClean="0"/>
              <a:t>จ่ายเงิน 6 ใน 10 เดือน ได้รับ 500 บ/เดือน</a:t>
            </a:r>
          </a:p>
          <a:p>
            <a:r>
              <a:rPr lang="th-TH" sz="1800" b="1" dirty="0" smtClean="0"/>
              <a:t>จ่ายเงิน 12 ใน 20 เดือน ได้รับ 650 บ/เดือน</a:t>
            </a:r>
          </a:p>
          <a:p>
            <a:r>
              <a:rPr lang="th-TH" sz="1800" b="1" dirty="0" smtClean="0"/>
              <a:t>จ่ายเงิน 24 ใน 40 เดือน ได้รับ 800 บ/เดือน</a:t>
            </a:r>
          </a:p>
          <a:p>
            <a:r>
              <a:rPr lang="th-TH" sz="1800" b="1" dirty="0" smtClean="0"/>
              <a:t>จ่ายเงิน 36 ใน 60 เดือน ได้รับ 1000 บ/เดือน</a:t>
            </a:r>
            <a:endParaRPr lang="th-TH" sz="1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79725" y="3068960"/>
            <a:ext cx="316063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000" b="1" dirty="0" smtClean="0"/>
              <a:t>**ได้รับเงินขาดรายได้เดือนละ 500 บ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 ถึง 1000 บ เป็นเวลา 15  ปี</a:t>
            </a:r>
          </a:p>
          <a:p>
            <a:r>
              <a:rPr lang="th-TH" sz="2000" b="1" dirty="0" smtClean="0"/>
              <a:t>** เสียชีวิตระหว่างรับเงิน ได้รับค่าทำ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 ศพ 25,000  บาท</a:t>
            </a:r>
            <a:endParaRPr lang="th-TH" sz="2000" b="1" dirty="0"/>
          </a:p>
        </p:txBody>
      </p:sp>
      <p:sp>
        <p:nvSpPr>
          <p:cNvPr id="15" name="ลูกศรขวา 14"/>
          <p:cNvSpPr/>
          <p:nvPr/>
        </p:nvSpPr>
        <p:spPr>
          <a:xfrm>
            <a:off x="1907704" y="341121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>
            <a:off x="5503656" y="3445682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107504" y="5316016"/>
            <a:ext cx="122413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rial Black" pitchFamily="34" charset="0"/>
              </a:rPr>
              <a:t>กรณีตาย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35696" y="4949552"/>
            <a:ext cx="3586804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/>
              <a:t>                </a:t>
            </a:r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 6 ใน 12 เดือนก่อนเดือนที่ตาย ( ยกเว้นกรณีอุบัติเหตุจ่ายเงิน 1 ใน 6 เดือน)</a:t>
            </a:r>
            <a:endParaRPr lang="th-TH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879724" y="4956155"/>
            <a:ext cx="316063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/>
              <a:t>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400" b="1" i="1" dirty="0" smtClean="0"/>
              <a:t>**</a:t>
            </a:r>
            <a:r>
              <a:rPr lang="th-TH" sz="2400" b="1" dirty="0" smtClean="0"/>
              <a:t>ไดรับค่าทำศพ 25,000 บาท</a:t>
            </a:r>
          </a:p>
          <a:p>
            <a:r>
              <a:rPr lang="th-TH" sz="2400" b="1" dirty="0" smtClean="0"/>
              <a:t>**ก่อนตายส่งเงินมาแล้ว 60 </a:t>
            </a:r>
          </a:p>
          <a:p>
            <a:r>
              <a:rPr lang="th-TH" sz="2400" b="1" dirty="0" smtClean="0"/>
              <a:t>  เดือน จ่ายเงินสงเคราะห์ตาย</a:t>
            </a:r>
          </a:p>
          <a:p>
            <a:r>
              <a:rPr lang="th-TH" sz="2400" b="1" dirty="0"/>
              <a:t> </a:t>
            </a:r>
            <a:r>
              <a:rPr lang="th-TH" sz="2400" b="1" dirty="0" smtClean="0"/>
              <a:t> อีก 8000  บาท</a:t>
            </a:r>
            <a:endParaRPr lang="th-TH" sz="2400" b="1" dirty="0"/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6150688" y="7255818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prstClr val="black"/>
                </a:solidFill>
              </a:rPr>
              <a:t> เงื่อนไขเกิด</a:t>
            </a:r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>
            <a:off x="1414258" y="532545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>
            <a:off x="5546934" y="535402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 descr="C:\Users\win7\Desktop\inde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415" y="188640"/>
            <a:ext cx="72780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in7\Desktop\Win-motorcycle-tax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777" y="188640"/>
            <a:ext cx="567680" cy="27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win7\Desktop\soci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02" y="215708"/>
            <a:ext cx="576064" cy="2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win7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5708"/>
            <a:ext cx="504056" cy="24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65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6858000"/>
            <a:ext cx="8229600" cy="459432"/>
          </a:xfrm>
        </p:spPr>
        <p:txBody>
          <a:bodyPr>
            <a:normAutofit fontScale="90000"/>
          </a:bodyPr>
          <a:lstStyle/>
          <a:p>
            <a:pPr algn="l"/>
            <a:r>
              <a:rPr lang="th-TH" smtClean="0"/>
              <a:t>4-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858000"/>
            <a:ext cx="8229600" cy="243408"/>
          </a:xfrm>
        </p:spPr>
        <p:txBody>
          <a:bodyPr>
            <a:normAutofit fontScale="32500" lnSpcReduction="20000"/>
          </a:bodyPr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691952" y="494955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05906"/>
            <a:ext cx="5396152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ทางเลือกที่ 2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(100 บ/เดือน  คุ้มครอง 4 กรณี)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112" y="1429054"/>
            <a:ext cx="2496292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FF00"/>
                </a:solidFill>
              </a:rPr>
              <a:t>กรณีประสบอันตรายหรือเจ็บป่วย</a:t>
            </a:r>
            <a:endParaRPr lang="th-TH" sz="24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290454"/>
            <a:ext cx="172819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จ่ายเงินแล้ว 3 ใน 4 เดือนก่อนเดือนเจ็บป่วย</a:t>
            </a:r>
            <a:endParaRPr lang="th-TH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45447" y="548681"/>
            <a:ext cx="3598554" cy="243143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       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000" b="1" dirty="0" smtClean="0"/>
              <a:t>**</a:t>
            </a:r>
            <a:r>
              <a:rPr lang="th-TH" sz="1800" b="1" dirty="0" smtClean="0"/>
              <a:t>นอนรักษาตัวเป็นผู้ป่วยใน 1 วันขึ้นไปได้เงินขาด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รายได้วันละ 300 บาท</a:t>
            </a:r>
          </a:p>
          <a:p>
            <a:r>
              <a:rPr lang="th-TH" sz="1800" b="1" dirty="0" smtClean="0"/>
              <a:t>**ไม่นอนแต่แพทย์สั่งหยุดพักรักษาตัว  3 วันขึ้นไป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ได้เงินขาดรายได้วันละ  200 บาท  (รวมกันไม่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เกิน 30 วัน/ปี)</a:t>
            </a:r>
          </a:p>
          <a:p>
            <a:r>
              <a:rPr lang="th-TH" sz="1800" b="1" dirty="0" smtClean="0"/>
              <a:t>** ไปพบแพทย์ ไม่มีความเห็นให้หยุดพัก จ่ายครั้ง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ละ 50  บาท ไม่เกิน 3ครั้ง/ปี</a:t>
            </a:r>
            <a:endParaRPr lang="th-TH" sz="1800" b="1" dirty="0"/>
          </a:p>
        </p:txBody>
      </p:sp>
      <p:sp>
        <p:nvSpPr>
          <p:cNvPr id="12" name="ลูกศรขวา 11"/>
          <p:cNvSpPr/>
          <p:nvPr/>
        </p:nvSpPr>
        <p:spPr>
          <a:xfrm>
            <a:off x="2768114" y="158015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ขวา 12"/>
          <p:cNvSpPr/>
          <p:nvPr/>
        </p:nvSpPr>
        <p:spPr>
          <a:xfrm>
            <a:off x="5134468" y="158015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>
            <a:off x="1763688" y="980728"/>
            <a:ext cx="288032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166112" y="3420566"/>
            <a:ext cx="1669584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กรณีทุพพลภาพ</a:t>
            </a:r>
            <a:endParaRPr lang="th-TH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1911" y="3140968"/>
            <a:ext cx="319058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dirty="0" smtClean="0"/>
              <a:t>            </a:t>
            </a:r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1800" b="1" dirty="0" smtClean="0"/>
              <a:t>จ่ายเงิน 6 ใน 10 เดือน ได้รับ 500 บ/เดือน</a:t>
            </a:r>
          </a:p>
          <a:p>
            <a:r>
              <a:rPr lang="th-TH" sz="1800" b="1" dirty="0" smtClean="0"/>
              <a:t>จ่ายเงิน 12 ใน 20 เดือน ได้รับ 650 บ/เดือน</a:t>
            </a:r>
          </a:p>
          <a:p>
            <a:r>
              <a:rPr lang="th-TH" sz="1800" b="1" dirty="0" smtClean="0"/>
              <a:t>จ่ายเงิน 24 ใน 40 เดือน ได้รับ 800 บ/เดือน</a:t>
            </a:r>
          </a:p>
          <a:p>
            <a:r>
              <a:rPr lang="th-TH" sz="1800" b="1" dirty="0" smtClean="0"/>
              <a:t>จ่ายเงิน 36 ใน 60 เดือน ได้รับ 1000 บ/เดือน</a:t>
            </a:r>
            <a:endParaRPr lang="th-TH" sz="1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79725" y="3068960"/>
            <a:ext cx="316063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000" b="1" dirty="0" smtClean="0"/>
              <a:t>**ได้รับเงินขาดรายได้เดือนละ 500 บ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 ถึง 1000 บ เป็นเวลา 15  ปี</a:t>
            </a:r>
          </a:p>
          <a:p>
            <a:r>
              <a:rPr lang="th-TH" sz="2000" b="1" dirty="0" smtClean="0"/>
              <a:t>** เสียชีวิตระหว่างรับเงิน ได้รับค่าทำ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 ศพ 25,000  บาท</a:t>
            </a:r>
            <a:endParaRPr lang="th-TH" sz="2000" b="1" dirty="0"/>
          </a:p>
        </p:txBody>
      </p:sp>
      <p:sp>
        <p:nvSpPr>
          <p:cNvPr id="15" name="ลูกศรขวา 14"/>
          <p:cNvSpPr/>
          <p:nvPr/>
        </p:nvSpPr>
        <p:spPr>
          <a:xfrm>
            <a:off x="1907704" y="341121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>
            <a:off x="5503656" y="3445682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107504" y="5316016"/>
            <a:ext cx="122413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rial Black" pitchFamily="34" charset="0"/>
              </a:rPr>
              <a:t>กรณีตาย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35696" y="4949552"/>
            <a:ext cx="3586804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/>
              <a:t>                </a:t>
            </a:r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 6 ใน 12 เดือนก่อนเดือนที่ตาย ( ยกเว้นกรณีอุบัติเหตุจ่ายเงิน 1 ใน 6 เดือน)</a:t>
            </a:r>
            <a:endParaRPr lang="th-TH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879724" y="4956155"/>
            <a:ext cx="316063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/>
              <a:t>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400" b="1" i="1" dirty="0" smtClean="0"/>
              <a:t>**</a:t>
            </a:r>
            <a:r>
              <a:rPr lang="th-TH" sz="2400" b="1" dirty="0" smtClean="0"/>
              <a:t>ไดรับค่าทำศพ 25,000 บาท</a:t>
            </a:r>
          </a:p>
          <a:p>
            <a:r>
              <a:rPr lang="th-TH" sz="2400" b="1" dirty="0" smtClean="0"/>
              <a:t>**ก่อนตายส่งเงินมาแล้ว 60 </a:t>
            </a:r>
          </a:p>
          <a:p>
            <a:r>
              <a:rPr lang="th-TH" sz="2400" b="1" dirty="0" smtClean="0"/>
              <a:t>  เดือน จ่ายเงินสงเคราะห์ตาย</a:t>
            </a:r>
          </a:p>
          <a:p>
            <a:r>
              <a:rPr lang="th-TH" sz="2400" b="1" dirty="0"/>
              <a:t> </a:t>
            </a:r>
            <a:r>
              <a:rPr lang="th-TH" sz="2400" b="1" dirty="0" smtClean="0"/>
              <a:t> อีก 8000  บาท</a:t>
            </a:r>
            <a:endParaRPr lang="th-TH" sz="2400" b="1" dirty="0"/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6150688" y="7255818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prstClr val="black"/>
                </a:solidFill>
              </a:rPr>
              <a:t> เงื่อนไขเกิด</a:t>
            </a:r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>
            <a:off x="1414258" y="532545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>
            <a:off x="5546934" y="535402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 descr="C:\Users\win7\Desktop\inde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415" y="188640"/>
            <a:ext cx="72780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in7\Desktop\Win-motorcycle-tax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777" y="188640"/>
            <a:ext cx="567680" cy="27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win7\Desktop\soci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02" y="215708"/>
            <a:ext cx="576064" cy="2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win7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5708"/>
            <a:ext cx="504056" cy="24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9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241185" y="2260037"/>
            <a:ext cx="2496292" cy="4616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FF00"/>
                </a:solidFill>
              </a:rPr>
              <a:t>กรณีชราภาพ</a:t>
            </a:r>
            <a:endParaRPr lang="th-TH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2102324"/>
            <a:ext cx="1728192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เมื่ออายุครบ 60 ปีบริบ</a:t>
            </a:r>
            <a:r>
              <a:rPr lang="th-TH" sz="2400" b="1" dirty="0" err="1" smtClean="0"/>
              <a:t>รูณ์</a:t>
            </a:r>
            <a:r>
              <a:rPr lang="th-TH" sz="2400" b="1" dirty="0" smtClean="0"/>
              <a:t>และสิ้นสุดความเป็นผู้ประกันตน</a:t>
            </a:r>
            <a:endParaRPr lang="th-TH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45446" y="2076440"/>
            <a:ext cx="3419042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       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400" b="1" dirty="0" smtClean="0"/>
              <a:t>**ได้รับบำเหน็จชราภาพเดือนละ 50 บาทพร้อม  ผลประโยชน์ตอบแทน</a:t>
            </a:r>
          </a:p>
          <a:p>
            <a:r>
              <a:rPr lang="th-TH" sz="2400" b="1" dirty="0" smtClean="0"/>
              <a:t>**จ่ายเงินสมทบเพิ่ม</a:t>
            </a:r>
            <a:r>
              <a:rPr lang="en-US" sz="2400" b="1" dirty="0" smtClean="0"/>
              <a:t>(</a:t>
            </a:r>
            <a:r>
              <a:rPr lang="th-TH" sz="2400" b="1" dirty="0" smtClean="0"/>
              <a:t>ออมเพิ่ม</a:t>
            </a:r>
            <a:r>
              <a:rPr lang="en-US" sz="2400" b="1" dirty="0" smtClean="0"/>
              <a:t>)</a:t>
            </a:r>
            <a:r>
              <a:rPr lang="th-TH" sz="2400" b="1" dirty="0" smtClean="0"/>
              <a:t>ได้ไม่เกินเดือนละ 1000 บาท</a:t>
            </a:r>
          </a:p>
        </p:txBody>
      </p:sp>
      <p:sp>
        <p:nvSpPr>
          <p:cNvPr id="9" name="ลูกศรขวา 8"/>
          <p:cNvSpPr/>
          <p:nvPr/>
        </p:nvSpPr>
        <p:spPr>
          <a:xfrm>
            <a:off x="2768114" y="239202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5134468" y="239202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467544" y="260648"/>
            <a:ext cx="5396152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ทางเลือกที่ 2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(100 บ/เดือน  คุ้มครอง 4 กรณี)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ชื่อเรื่อง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18" name="ลูกศรลง 17"/>
          <p:cNvSpPr/>
          <p:nvPr/>
        </p:nvSpPr>
        <p:spPr>
          <a:xfrm>
            <a:off x="1619672" y="1484784"/>
            <a:ext cx="288032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871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 flipV="1">
            <a:off x="457200" y="6858000"/>
            <a:ext cx="8229600" cy="459432"/>
          </a:xfrm>
        </p:spPr>
        <p:txBody>
          <a:bodyPr>
            <a:normAutofit fontScale="90000"/>
          </a:bodyPr>
          <a:lstStyle/>
          <a:p>
            <a:pPr algn="l"/>
            <a:r>
              <a:rPr lang="th-TH" smtClean="0"/>
              <a:t>4-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57200" y="6858000"/>
            <a:ext cx="8229600" cy="243408"/>
          </a:xfrm>
        </p:spPr>
        <p:txBody>
          <a:bodyPr>
            <a:normAutofit fontScale="32500" lnSpcReduction="20000"/>
          </a:bodyPr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691952" y="4949552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105906"/>
            <a:ext cx="5396152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ทางเลือกที่ 3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(300 บ/เดือน  คุ้มครอง 5 กรณี)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112" y="1429054"/>
            <a:ext cx="2496292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rgbClr val="FFFF00"/>
                </a:solidFill>
              </a:rPr>
              <a:t>กรณีประสบอันตรายหรือเจ็บป่วย</a:t>
            </a:r>
            <a:endParaRPr lang="th-TH" sz="2400" b="1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3848" y="1290454"/>
            <a:ext cx="172819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จ่ายเงินแล้ว 3 ใน 4 เดือนก่อนเดือนเจ็บป่วย</a:t>
            </a:r>
            <a:endParaRPr lang="th-TH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03655" y="1052736"/>
            <a:ext cx="3536699" cy="18774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       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000" b="1" dirty="0" smtClean="0"/>
              <a:t>**</a:t>
            </a:r>
            <a:r>
              <a:rPr lang="th-TH" sz="1800" b="1" dirty="0" smtClean="0"/>
              <a:t>นอนรักษาตัวเป็นผู้ป่วยใน 1 วันขึ้นไปได้เงินขาด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รายได้วันละ 300 บาท</a:t>
            </a:r>
          </a:p>
          <a:p>
            <a:r>
              <a:rPr lang="th-TH" sz="1800" b="1" dirty="0" smtClean="0"/>
              <a:t>**ไม่นอนแต่แพทย์สั่งหยุดพักรักษาตัว  3 วันขึ้นไป</a:t>
            </a:r>
          </a:p>
          <a:p>
            <a:r>
              <a:rPr lang="th-TH" sz="1800" b="1" dirty="0"/>
              <a:t> </a:t>
            </a:r>
            <a:r>
              <a:rPr lang="th-TH" sz="1800" b="1" dirty="0" smtClean="0"/>
              <a:t>  ได้เงินขาดรายได้วันละ  200 บาท</a:t>
            </a:r>
          </a:p>
          <a:p>
            <a:r>
              <a:rPr lang="th-TH" sz="1800" b="1" dirty="0" smtClean="0"/>
              <a:t>  (รวมกันไม่เกิน 90 วัน/ปี)</a:t>
            </a:r>
          </a:p>
        </p:txBody>
      </p:sp>
      <p:sp>
        <p:nvSpPr>
          <p:cNvPr id="12" name="ลูกศรขวา 11"/>
          <p:cNvSpPr/>
          <p:nvPr/>
        </p:nvSpPr>
        <p:spPr>
          <a:xfrm>
            <a:off x="2768114" y="158015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ลูกศรขวา 12"/>
          <p:cNvSpPr/>
          <p:nvPr/>
        </p:nvSpPr>
        <p:spPr>
          <a:xfrm>
            <a:off x="5134468" y="1580157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ลูกศรลง 13"/>
          <p:cNvSpPr/>
          <p:nvPr/>
        </p:nvSpPr>
        <p:spPr>
          <a:xfrm>
            <a:off x="1763688" y="980728"/>
            <a:ext cx="288032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166112" y="3420566"/>
            <a:ext cx="1669584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กรณีทุพพลภาพ</a:t>
            </a:r>
            <a:endParaRPr lang="th-TH" sz="24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1911" y="3140968"/>
            <a:ext cx="319058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dirty="0" smtClean="0"/>
              <a:t>            </a:t>
            </a:r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1800" b="1" dirty="0" smtClean="0"/>
              <a:t>จ่ายเงิน 6 ใน 10 เดือน ได้รับ 500 บ/เดือน</a:t>
            </a:r>
          </a:p>
          <a:p>
            <a:r>
              <a:rPr lang="th-TH" sz="1800" b="1" dirty="0" smtClean="0"/>
              <a:t>จ่ายเงิน 12 ใน 20 เดือน ได้รับ 650 บ/เดือน</a:t>
            </a:r>
          </a:p>
          <a:p>
            <a:r>
              <a:rPr lang="th-TH" sz="1800" b="1" dirty="0" smtClean="0"/>
              <a:t>จ่ายเงิน 24 ใน 40 เดือน ได้รับ 800 บ/เดือน</a:t>
            </a:r>
          </a:p>
          <a:p>
            <a:r>
              <a:rPr lang="th-TH" sz="1800" b="1" dirty="0" smtClean="0"/>
              <a:t>จ่ายเงิน 36 ใน 60 เดือน ได้รับ 1000 บ/เดือน</a:t>
            </a:r>
            <a:endParaRPr lang="th-TH" sz="1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79725" y="3068960"/>
            <a:ext cx="316063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b="1" dirty="0" smtClean="0"/>
              <a:t>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000" b="1" dirty="0" smtClean="0"/>
              <a:t>**ได้รับเงินขาดรายได้เดือนละ 500 บ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 ถึง 1000 บ ตลอดชีวิต</a:t>
            </a:r>
          </a:p>
          <a:p>
            <a:r>
              <a:rPr lang="th-TH" sz="2000" b="1" dirty="0" smtClean="0"/>
              <a:t>** เสียชีวิตระหว่างรับเงิน ได้รับค่าทำ</a:t>
            </a:r>
          </a:p>
          <a:p>
            <a:r>
              <a:rPr lang="th-TH" sz="2000" b="1" dirty="0"/>
              <a:t> </a:t>
            </a:r>
            <a:r>
              <a:rPr lang="th-TH" sz="2000" b="1" dirty="0" smtClean="0"/>
              <a:t>  ศพ 50,000  บาท</a:t>
            </a:r>
            <a:endParaRPr lang="th-TH" sz="2000" b="1" dirty="0"/>
          </a:p>
        </p:txBody>
      </p:sp>
      <p:sp>
        <p:nvSpPr>
          <p:cNvPr id="15" name="ลูกศรขวา 14"/>
          <p:cNvSpPr/>
          <p:nvPr/>
        </p:nvSpPr>
        <p:spPr>
          <a:xfrm>
            <a:off x="1907704" y="341121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ลูกศรขวา 15"/>
          <p:cNvSpPr/>
          <p:nvPr/>
        </p:nvSpPr>
        <p:spPr>
          <a:xfrm>
            <a:off x="5503656" y="3445682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107504" y="5316016"/>
            <a:ext cx="1224136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rial Black" pitchFamily="34" charset="0"/>
              </a:rPr>
              <a:t>กรณีตาย</a:t>
            </a:r>
            <a:endParaRPr lang="th-TH" sz="2400" b="1" dirty="0">
              <a:latin typeface="Arial Black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35696" y="4949552"/>
            <a:ext cx="3586804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dirty="0" smtClean="0"/>
              <a:t>                </a:t>
            </a:r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 6 ใน 12 เดือนก่อนเดือนที่ตาย ( ยกเว้นกรณีอุบัติเหตุจ่ายเงิน 1 ใน 6 เดือน)</a:t>
            </a:r>
            <a:endParaRPr lang="th-TH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940152" y="5085184"/>
            <a:ext cx="3100201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/>
              <a:t>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400" b="1" i="1" dirty="0" smtClean="0"/>
              <a:t>**</a:t>
            </a:r>
            <a:r>
              <a:rPr lang="th-TH" sz="2400" b="1" dirty="0" smtClean="0"/>
              <a:t>ไดรับค่าทำศพ 50,000 บาท</a:t>
            </a: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6150688" y="7255818"/>
            <a:ext cx="1297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400" b="1" dirty="0">
                <a:solidFill>
                  <a:prstClr val="black"/>
                </a:solidFill>
              </a:rPr>
              <a:t> เงื่อนไขเกิด</a:t>
            </a:r>
            <a:endParaRPr lang="th-TH" dirty="0"/>
          </a:p>
        </p:txBody>
      </p:sp>
      <p:sp>
        <p:nvSpPr>
          <p:cNvPr id="21" name="ลูกศรขวา 20"/>
          <p:cNvSpPr/>
          <p:nvPr/>
        </p:nvSpPr>
        <p:spPr>
          <a:xfrm>
            <a:off x="1414258" y="532545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ลูกศรขวา 21"/>
          <p:cNvSpPr/>
          <p:nvPr/>
        </p:nvSpPr>
        <p:spPr>
          <a:xfrm>
            <a:off x="5546934" y="5354024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 descr="C:\Users\win7\Desktop\inde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415" y="188640"/>
            <a:ext cx="727802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win7\Desktop\Win-motorcycle-taxi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777" y="188640"/>
            <a:ext cx="567680" cy="27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win7\Desktop\soci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02" y="215708"/>
            <a:ext cx="576064" cy="21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win7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5708"/>
            <a:ext cx="504056" cy="24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38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ตัวแทนเนื้อหา 2"/>
          <p:cNvSpPr>
            <a:spLocks noGrp="1"/>
          </p:cNvSpPr>
          <p:nvPr>
            <p:ph idx="1"/>
          </p:nvPr>
        </p:nvSpPr>
        <p:spPr>
          <a:xfrm>
            <a:off x="468813" y="1268760"/>
            <a:ext cx="8229600" cy="4525963"/>
          </a:xfrm>
        </p:spPr>
        <p:txBody>
          <a:bodyPr/>
          <a:lstStyle/>
          <a:p>
            <a:endParaRPr lang="th-TH" dirty="0" smtClean="0"/>
          </a:p>
          <a:p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166112" y="2044366"/>
            <a:ext cx="2029624" cy="4616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FF0000"/>
                </a:solidFill>
              </a:rPr>
              <a:t>กรณีชราภาพ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1905766"/>
            <a:ext cx="223224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เมื่ออายุครบ </a:t>
            </a:r>
            <a:r>
              <a:rPr lang="th-TH" sz="2400" b="1" smtClean="0"/>
              <a:t>60 ปี</a:t>
            </a:r>
          </a:p>
          <a:p>
            <a:r>
              <a:rPr lang="th-TH" sz="2400" b="1" smtClean="0"/>
              <a:t>บริบ</a:t>
            </a:r>
            <a:r>
              <a:rPr lang="th-TH" sz="2400" b="1" dirty="0" err="1" smtClean="0"/>
              <a:t>รูณ์</a:t>
            </a:r>
            <a:r>
              <a:rPr lang="th-TH" sz="2400" b="1" dirty="0" smtClean="0"/>
              <a:t>และสิ้นสุดความเป็นผู้ประกันตน</a:t>
            </a:r>
            <a:endParaRPr lang="th-TH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63892" y="1615348"/>
            <a:ext cx="3672604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       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400" b="1" dirty="0" smtClean="0"/>
              <a:t>**ได้รับบำเหน็จชราภาพเดือนละ150 </a:t>
            </a:r>
          </a:p>
          <a:p>
            <a:r>
              <a:rPr lang="th-TH" sz="2400" b="1" dirty="0"/>
              <a:t> </a:t>
            </a:r>
            <a:r>
              <a:rPr lang="th-TH" sz="2400" b="1" dirty="0" smtClean="0"/>
              <a:t>  บาท พร้อมผลประโยชน์ตอบแทน</a:t>
            </a:r>
          </a:p>
          <a:p>
            <a:r>
              <a:rPr lang="th-TH" sz="2400" b="1" dirty="0" smtClean="0"/>
              <a:t>**จ่ายเงินสมทบเพิ่ม</a:t>
            </a:r>
            <a:r>
              <a:rPr lang="en-US" sz="2400" b="1" dirty="0" smtClean="0"/>
              <a:t>(</a:t>
            </a:r>
            <a:r>
              <a:rPr lang="th-TH" sz="2400" b="1" dirty="0" smtClean="0"/>
              <a:t>ออมเพิ่ม</a:t>
            </a:r>
            <a:r>
              <a:rPr lang="en-US" sz="2400" b="1" dirty="0" smtClean="0"/>
              <a:t>)</a:t>
            </a:r>
            <a:r>
              <a:rPr lang="th-TH" sz="2400" b="1" dirty="0" smtClean="0"/>
              <a:t>ได้ไม่</a:t>
            </a:r>
          </a:p>
          <a:p>
            <a:r>
              <a:rPr lang="th-TH" sz="2400" b="1" dirty="0"/>
              <a:t> </a:t>
            </a:r>
            <a:r>
              <a:rPr lang="th-TH" sz="2400" b="1" dirty="0" smtClean="0"/>
              <a:t>  เกินเดือนละ 1000 บาท</a:t>
            </a:r>
          </a:p>
          <a:p>
            <a:r>
              <a:rPr lang="th-TH" sz="2400" b="1" dirty="0" smtClean="0"/>
              <a:t>**จ่ายเงินสมทบครบ 180 เดือน รับ</a:t>
            </a:r>
          </a:p>
          <a:p>
            <a:r>
              <a:rPr lang="th-TH" sz="2400" b="1" dirty="0"/>
              <a:t> </a:t>
            </a:r>
            <a:r>
              <a:rPr lang="th-TH" sz="2400" b="1" dirty="0" smtClean="0"/>
              <a:t>  เงินเพิ่มอีก 10,000  บาท</a:t>
            </a:r>
          </a:p>
        </p:txBody>
      </p:sp>
      <p:sp>
        <p:nvSpPr>
          <p:cNvPr id="9" name="ลูกศรขวา 8"/>
          <p:cNvSpPr/>
          <p:nvPr/>
        </p:nvSpPr>
        <p:spPr>
          <a:xfrm>
            <a:off x="2267744" y="2040876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ลูกศรขวา 9"/>
          <p:cNvSpPr/>
          <p:nvPr/>
        </p:nvSpPr>
        <p:spPr>
          <a:xfrm>
            <a:off x="5025853" y="2195469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TextBox 15"/>
          <p:cNvSpPr txBox="1"/>
          <p:nvPr/>
        </p:nvSpPr>
        <p:spPr>
          <a:xfrm>
            <a:off x="467544" y="260648"/>
            <a:ext cx="5396152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000" b="1" dirty="0" smtClean="0">
                <a:latin typeface="AngsanaUPC" pitchFamily="18" charset="-34"/>
                <a:cs typeface="AngsanaUPC" pitchFamily="18" charset="-34"/>
              </a:rPr>
              <a:t>ทางเลือกที่ 3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(300 บ/เดือน  คุ้มครอง 5 กรณี)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8" name="ลูกศรลง 17"/>
          <p:cNvSpPr/>
          <p:nvPr/>
        </p:nvSpPr>
        <p:spPr>
          <a:xfrm>
            <a:off x="1619672" y="1399324"/>
            <a:ext cx="288032" cy="432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/>
          <p:cNvSpPr txBox="1"/>
          <p:nvPr/>
        </p:nvSpPr>
        <p:spPr>
          <a:xfrm>
            <a:off x="115127" y="5149619"/>
            <a:ext cx="2201550" cy="461665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tx2">
                    <a:lumMod val="75000"/>
                  </a:schemeClr>
                </a:solidFill>
              </a:rPr>
              <a:t>กรณีสงเคราะห์บุตร</a:t>
            </a:r>
            <a:endParaRPr lang="th-TH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99792" y="4595622"/>
            <a:ext cx="2470076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b="1" i="1" dirty="0" smtClean="0">
                <a:solidFill>
                  <a:srgbClr val="FF0000"/>
                </a:solidFill>
              </a:rPr>
              <a:t>เงื่อนไขเกิดสิทธิ</a:t>
            </a:r>
          </a:p>
          <a:p>
            <a:r>
              <a:rPr lang="th-TH" sz="2400" b="1" dirty="0" smtClean="0"/>
              <a:t>จ่ายเงินสมทบมาแล้ว 24 ใน 36 เดือน</a:t>
            </a:r>
            <a:r>
              <a:rPr lang="en-US" sz="2400" b="1" dirty="0" smtClean="0"/>
              <a:t>(</a:t>
            </a:r>
            <a:r>
              <a:rPr lang="th-TH" sz="2400" b="1" dirty="0" smtClean="0"/>
              <a:t>ขณะรับเงินสงเคราะห์บุตรต้องส่งเงินทุกเดือน</a:t>
            </a:r>
            <a:r>
              <a:rPr lang="en-US" sz="2400" b="1" dirty="0" smtClean="0"/>
              <a:t>)</a:t>
            </a:r>
            <a:endParaRPr lang="th-TH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652120" y="4595622"/>
            <a:ext cx="3258870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                  </a:t>
            </a:r>
            <a:r>
              <a:rPr lang="th-TH" sz="2400" b="1" i="1" dirty="0" smtClean="0">
                <a:solidFill>
                  <a:srgbClr val="0070C0"/>
                </a:solidFill>
              </a:rPr>
              <a:t>ความคุ้มครอง</a:t>
            </a:r>
          </a:p>
          <a:p>
            <a:r>
              <a:rPr lang="th-TH" sz="2400" b="1" dirty="0" smtClean="0"/>
              <a:t>**ได้รับเงินสงเคราะห์บุตรคนละ 200 บาท ตั้งแต่แรกเกิด ไม่เกิน 6 ปี </a:t>
            </a:r>
            <a:r>
              <a:rPr lang="th-TH" sz="2400" b="1" dirty="0" err="1" smtClean="0"/>
              <a:t>บริบรูณ์</a:t>
            </a:r>
            <a:r>
              <a:rPr lang="th-TH" sz="2400" b="1" dirty="0" smtClean="0"/>
              <a:t> คราวละไม่เกิน 2 คน</a:t>
            </a:r>
          </a:p>
        </p:txBody>
      </p:sp>
      <p:sp>
        <p:nvSpPr>
          <p:cNvPr id="14" name="ลูกศรขวา 13"/>
          <p:cNvSpPr/>
          <p:nvPr/>
        </p:nvSpPr>
        <p:spPr>
          <a:xfrm>
            <a:off x="2361892" y="5268625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ลูกศรขวา 14"/>
          <p:cNvSpPr/>
          <p:nvPr/>
        </p:nvSpPr>
        <p:spPr>
          <a:xfrm>
            <a:off x="5313885" y="5268625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3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67544" y="6828866"/>
            <a:ext cx="8229600" cy="731837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22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859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 flipV="1">
            <a:off x="467544" y="6828866"/>
            <a:ext cx="8229600" cy="731837"/>
          </a:xfr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055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901</Words>
  <Application>Microsoft Office PowerPoint</Application>
  <PresentationFormat>นำเสนอทางหน้าจอ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ชุดรูปแบบของ Office</vt:lpstr>
      <vt:lpstr>                       คุณสมบัติ    1  มีสัญชาติไทย                     2  ชนกลุ่มน้อยอพยพเข้ามาอาศัยในไทย ฯ มีบัตรประจำตัวคนซึ่งไม่มีสัญชาติ                         ไทยเลขหลักแรกขึ้นต้นด้วย 6  หรือ 7                     3  บุคคลที่ไม่มีสถานะทางทะเบียน ฯ รอการส่งกลับ  บัตรประจำตัวคนซึ่งไม่มี                         สัญชาติไทย  เลขหลักแรกขึ้นต้นด้วย  0                     4  อายุไม่ต่ำกว่า  15  ปี  และไม่เกิน 65 ปี บริบูรณ์                     5  ไม่เป็น ผู้ประกันตน ม 33  และ  ม 39                     6  ไม่เป็นเจ้าหน้าที่ของรัฐ                     7  ไม่เป็นผู้พิการทางสมองและสติปัญญา  หลักฐาน      1  บัตรประชาชน                     2  แบบคำขอเป็นผู้ประกันตน มาตรา  40  (สปส 1-40) สถานที่สมัคร  1  เวปไซด์ www.sso.go.th                                 2  สำนักงานประกันสังคมทุกแห่ง                                3  ร้านสะดวกซื้อ  (เซเว่นอีเลฟเว่น /เทสโก้โลตัส)     </vt:lpstr>
      <vt:lpstr>4-</vt:lpstr>
      <vt:lpstr>4-</vt:lpstr>
      <vt:lpstr>งานนำเสนอ PowerPoint</vt:lpstr>
      <vt:lpstr>4-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ความคุ้มครองประกันสังคม  มาตรา  40 คุณสมบัติ    1  มีสัญชาติไทย                     2  ชนกลุ่มน้อยอพยพเข้ามาอาศัยในไทย ฯ มีบัตรประจำตัวคนซึ่งไม่มีสัญชาติไทยเลขหลักแรกขึ้นต้นด้วย 6  หรือ 7                      3  บุคคลที่ไม่มีสถานะทางทะเบียน ฯ รอการส่งกลับ  บัตรประจำตัวคนซึ่งไม่มีสัญชาติไทย  เลขหลักแรกขึ้นต้นด้วย  0      </dc:title>
  <dc:creator>win7</dc:creator>
  <cp:lastModifiedBy>win7</cp:lastModifiedBy>
  <cp:revision>26</cp:revision>
  <dcterms:created xsi:type="dcterms:W3CDTF">2021-05-15T14:27:12Z</dcterms:created>
  <dcterms:modified xsi:type="dcterms:W3CDTF">2021-05-17T15:58:30Z</dcterms:modified>
</cp:coreProperties>
</file>